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9" r:id="rId9"/>
    <p:sldId id="261" r:id="rId10"/>
    <p:sldId id="264" r:id="rId11"/>
    <p:sldId id="284" r:id="rId12"/>
    <p:sldId id="265" r:id="rId13"/>
    <p:sldId id="280" r:id="rId14"/>
    <p:sldId id="266" r:id="rId15"/>
    <p:sldId id="267" r:id="rId16"/>
    <p:sldId id="270" r:id="rId17"/>
    <p:sldId id="268" r:id="rId18"/>
    <p:sldId id="271" r:id="rId19"/>
    <p:sldId id="272" r:id="rId20"/>
    <p:sldId id="273" r:id="rId21"/>
    <p:sldId id="274" r:id="rId22"/>
    <p:sldId id="275" r:id="rId23"/>
    <p:sldId id="276" r:id="rId24"/>
    <p:sldId id="278" r:id="rId25"/>
    <p:sldId id="287" r:id="rId26"/>
    <p:sldId id="281" r:id="rId27"/>
    <p:sldId id="279" r:id="rId28"/>
    <p:sldId id="277" r:id="rId29"/>
    <p:sldId id="282" r:id="rId30"/>
    <p:sldId id="283" r:id="rId31"/>
    <p:sldId id="286" r:id="rId3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DAE43-8412-4F5F-AE31-5F749C78A942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0436-C6D1-480E-971F-07B21349E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256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DAE43-8412-4F5F-AE31-5F749C78A942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0436-C6D1-480E-971F-07B21349E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842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DAE43-8412-4F5F-AE31-5F749C78A942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0436-C6D1-480E-971F-07B21349E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1093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DAE43-8412-4F5F-AE31-5F749C78A942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0436-C6D1-480E-971F-07B21349E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0626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DAE43-8412-4F5F-AE31-5F749C78A942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0436-C6D1-480E-971F-07B21349E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303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DAE43-8412-4F5F-AE31-5F749C78A942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0436-C6D1-480E-971F-07B21349E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978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DAE43-8412-4F5F-AE31-5F749C78A942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0436-C6D1-480E-971F-07B21349E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916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DAE43-8412-4F5F-AE31-5F749C78A942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0436-C6D1-480E-971F-07B21349E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0316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DAE43-8412-4F5F-AE31-5F749C78A942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0436-C6D1-480E-971F-07B21349E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9164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DAE43-8412-4F5F-AE31-5F749C78A942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0436-C6D1-480E-971F-07B21349E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6166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DAE43-8412-4F5F-AE31-5F749C78A942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0436-C6D1-480E-971F-07B21349E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349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DAE43-8412-4F5F-AE31-5F749C78A942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70436-C6D1-480E-971F-07B21349E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769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Das neue </a:t>
            </a:r>
            <a:r>
              <a:rPr lang="de-DE" dirty="0" err="1" smtClean="0"/>
              <a:t>Maßnahmerecht</a:t>
            </a:r>
            <a:r>
              <a:rPr lang="de-DE" dirty="0" smtClean="0"/>
              <a:t> in Bayern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Dr. Rolf Marschner</a:t>
            </a:r>
          </a:p>
          <a:p>
            <a:r>
              <a:rPr lang="de-DE" dirty="0" smtClean="0"/>
              <a:t>München 19. 1. 2016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487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                 </a:t>
            </a:r>
            <a:r>
              <a:rPr lang="de-DE" b="1" dirty="0" smtClean="0"/>
              <a:t>Maßregelvollzugsstatistik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Untergebrachte nach                         § 63 StGB                         §  64 StGB</a:t>
            </a:r>
          </a:p>
          <a:p>
            <a:pPr marL="0" indent="0">
              <a:buNone/>
            </a:pPr>
            <a:r>
              <a:rPr lang="de-DE" dirty="0"/>
              <a:t> </a:t>
            </a:r>
          </a:p>
          <a:p>
            <a:r>
              <a:rPr lang="de-DE" dirty="0"/>
              <a:t>Bayern</a:t>
            </a:r>
          </a:p>
          <a:p>
            <a:r>
              <a:rPr lang="de-DE" dirty="0"/>
              <a:t>31. 12. 1998                                            599                                   513</a:t>
            </a:r>
          </a:p>
          <a:p>
            <a:r>
              <a:rPr lang="de-DE" dirty="0"/>
              <a:t>31. 12. </a:t>
            </a:r>
            <a:r>
              <a:rPr lang="de-DE" dirty="0" smtClean="0"/>
              <a:t>2013                                          1117                                 1270</a:t>
            </a:r>
            <a:endParaRPr lang="de-DE" dirty="0"/>
          </a:p>
          <a:p>
            <a:r>
              <a:rPr lang="de-DE" dirty="0"/>
              <a:t> </a:t>
            </a:r>
          </a:p>
          <a:p>
            <a:r>
              <a:rPr lang="de-DE" dirty="0"/>
              <a:t>Bund</a:t>
            </a:r>
          </a:p>
          <a:p>
            <a:r>
              <a:rPr lang="de-DE" dirty="0"/>
              <a:t>31. 03. 1998                                          3539                                 1529          </a:t>
            </a:r>
          </a:p>
          <a:p>
            <a:r>
              <a:rPr lang="de-DE" dirty="0"/>
              <a:t>31. 03. </a:t>
            </a:r>
            <a:r>
              <a:rPr lang="de-DE" dirty="0" smtClean="0"/>
              <a:t>2014                                          6540                                 3822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12162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   </a:t>
            </a:r>
            <a:r>
              <a:rPr lang="de-DE" b="1" dirty="0" smtClean="0"/>
              <a:t>Praxis des Maßregelvollzugs in Bayern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14 Maßregelvollzugseinrichtungen</a:t>
            </a:r>
          </a:p>
          <a:p>
            <a:r>
              <a:rPr lang="de-DE" dirty="0" smtClean="0"/>
              <a:t>Vollstreckungsplan</a:t>
            </a:r>
          </a:p>
          <a:p>
            <a:r>
              <a:rPr lang="de-DE" dirty="0" smtClean="0"/>
              <a:t>Zuständigkeit: Wohnsitzprinzip, Angliederung an psychiatrische Krankenhäuser</a:t>
            </a:r>
          </a:p>
          <a:p>
            <a:r>
              <a:rPr lang="de-DE" dirty="0" smtClean="0"/>
              <a:t>Ausnahmen: </a:t>
            </a:r>
            <a:r>
              <a:rPr lang="de-DE" dirty="0" err="1" smtClean="0"/>
              <a:t>Parsberg</a:t>
            </a:r>
            <a:r>
              <a:rPr lang="de-DE" dirty="0" smtClean="0"/>
              <a:t>, Straubing, Taufkirchen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1840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          </a:t>
            </a:r>
            <a:r>
              <a:rPr lang="de-DE" b="1" dirty="0" err="1" smtClean="0"/>
              <a:t>BayMRVG</a:t>
            </a:r>
            <a:r>
              <a:rPr lang="de-DE" b="1" dirty="0" smtClean="0"/>
              <a:t>: Gesetzesaufbau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Anwendungsbereich und Allgemeines </a:t>
            </a:r>
          </a:p>
          <a:p>
            <a:r>
              <a:rPr lang="de-DE" dirty="0" smtClean="0"/>
              <a:t>Aufnahme und </a:t>
            </a:r>
            <a:r>
              <a:rPr lang="de-DE" dirty="0"/>
              <a:t>B</a:t>
            </a:r>
            <a:r>
              <a:rPr lang="de-DE" dirty="0" smtClean="0"/>
              <a:t>ehandlung</a:t>
            </a:r>
          </a:p>
          <a:p>
            <a:r>
              <a:rPr lang="de-DE" dirty="0" smtClean="0"/>
              <a:t>Gestaltung der Unterbringung</a:t>
            </a:r>
          </a:p>
          <a:p>
            <a:r>
              <a:rPr lang="de-DE" dirty="0" smtClean="0"/>
              <a:t>Lockerung des Vollzugs</a:t>
            </a:r>
          </a:p>
          <a:p>
            <a:r>
              <a:rPr lang="de-DE" dirty="0" smtClean="0"/>
              <a:t>Disziplinar- und Sicherungsmaßnahmen</a:t>
            </a:r>
          </a:p>
          <a:p>
            <a:r>
              <a:rPr lang="de-DE" dirty="0" smtClean="0"/>
              <a:t>Akten und Datenschutz</a:t>
            </a:r>
          </a:p>
          <a:p>
            <a:r>
              <a:rPr lang="de-DE" dirty="0" smtClean="0"/>
              <a:t>Vollzug der einstweiligen Unterbringung</a:t>
            </a:r>
          </a:p>
          <a:p>
            <a:r>
              <a:rPr lang="de-DE" dirty="0" smtClean="0"/>
              <a:t>Organisation</a:t>
            </a:r>
          </a:p>
          <a:p>
            <a:r>
              <a:rPr lang="de-DE" dirty="0" smtClean="0"/>
              <a:t>Problem: Verzicht auf Doppelregelungen und Nutzerfreundlichkeit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2238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             </a:t>
            </a:r>
            <a:r>
              <a:rPr lang="de-DE" b="1" dirty="0" smtClean="0"/>
              <a:t> Anwendungsbereich (Art. 1)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r>
              <a:rPr lang="de-DE" dirty="0" smtClean="0"/>
              <a:t>Unterbringung in einem psychiatrischen Krankenhaus oder einer Entziehungsanstalt auf Grund einer strafrechtlichen Entscheidung</a:t>
            </a:r>
          </a:p>
          <a:p>
            <a:r>
              <a:rPr lang="de-DE" dirty="0" smtClean="0"/>
              <a:t>§§ 63, 64 StGB</a:t>
            </a:r>
          </a:p>
          <a:p>
            <a:r>
              <a:rPr lang="de-DE" dirty="0" smtClean="0"/>
              <a:t>§ 7 JGG</a:t>
            </a:r>
          </a:p>
          <a:p>
            <a:r>
              <a:rPr lang="de-DE" dirty="0" smtClean="0"/>
              <a:t>§§ 126a, 453c, 463 Abs. 1 StPO</a:t>
            </a:r>
          </a:p>
          <a:p>
            <a:r>
              <a:rPr lang="de-DE" dirty="0"/>
              <a:t>Art 6 Abs. 2 -6, 7 Abs. 3 </a:t>
            </a:r>
            <a:r>
              <a:rPr lang="de-DE" dirty="0" err="1"/>
              <a:t>BayMRVG</a:t>
            </a:r>
            <a:r>
              <a:rPr lang="de-DE" dirty="0"/>
              <a:t> gelten auch im Vollzug des </a:t>
            </a:r>
            <a:r>
              <a:rPr lang="de-DE" dirty="0" err="1"/>
              <a:t>ThUG</a:t>
            </a:r>
            <a:r>
              <a:rPr lang="de-DE" dirty="0"/>
              <a:t> (Art. 98 Abs. 3 </a:t>
            </a:r>
            <a:r>
              <a:rPr lang="de-DE" dirty="0" err="1"/>
              <a:t>BaySvVollzG</a:t>
            </a:r>
            <a:r>
              <a:rPr lang="de-DE" dirty="0"/>
              <a:t>)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4428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     </a:t>
            </a:r>
            <a:r>
              <a:rPr lang="de-DE" b="1" dirty="0" smtClean="0"/>
              <a:t>Ziele und Grundsätze, Rechtsstellung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Art. 2 Abs. 1:  Ziel der Unterbringung ist der Schutz der Allgemeinheit,             weiteres Ziel die Behandlung (Umkehrung der Vollzugsziele)</a:t>
            </a:r>
          </a:p>
          <a:p>
            <a:r>
              <a:rPr lang="de-DE" dirty="0" smtClean="0"/>
              <a:t>Art. 2 Abs. 2: Angleichungsgrundsatz und Rehabilitationsauftrag</a:t>
            </a:r>
          </a:p>
          <a:p>
            <a:r>
              <a:rPr lang="de-DE" dirty="0" smtClean="0"/>
              <a:t>Art. 3 Abs. 2: Gesetzesvorbehalt für Grundrechtseingriffe (Problem: Generalklausel)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7153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                          </a:t>
            </a:r>
            <a:r>
              <a:rPr lang="de-DE" b="1" dirty="0" smtClean="0"/>
              <a:t>Behandlung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Art. 5: Behandlungsplan (Stufenplan) – typische Lockerungsstufen: </a:t>
            </a:r>
          </a:p>
          <a:p>
            <a:pPr marL="0" lvl="0" indent="0">
              <a:buNone/>
            </a:pPr>
            <a:r>
              <a:rPr lang="de-DE" dirty="0" smtClean="0"/>
              <a:t>-  keine Lockerung</a:t>
            </a:r>
            <a:endParaRPr lang="de-DE" dirty="0"/>
          </a:p>
          <a:p>
            <a:pPr marL="0" lvl="0" indent="0">
              <a:buNone/>
            </a:pPr>
            <a:r>
              <a:rPr lang="de-DE" dirty="0" smtClean="0"/>
              <a:t>-  Ausgang </a:t>
            </a:r>
            <a:r>
              <a:rPr lang="de-DE" dirty="0"/>
              <a:t>in </a:t>
            </a:r>
            <a:r>
              <a:rPr lang="de-DE" dirty="0" smtClean="0"/>
              <a:t>Personalbegleitung</a:t>
            </a:r>
            <a:endParaRPr lang="de-DE" dirty="0"/>
          </a:p>
          <a:p>
            <a:pPr marL="0" lvl="0" indent="0">
              <a:buNone/>
            </a:pPr>
            <a:r>
              <a:rPr lang="de-DE" dirty="0" smtClean="0"/>
              <a:t>-  Ausgang </a:t>
            </a:r>
            <a:r>
              <a:rPr lang="de-DE" dirty="0"/>
              <a:t>auf </a:t>
            </a:r>
            <a:r>
              <a:rPr lang="de-DE" dirty="0" smtClean="0"/>
              <a:t>Krankenhausgelände</a:t>
            </a:r>
            <a:endParaRPr lang="de-DE" dirty="0"/>
          </a:p>
          <a:p>
            <a:pPr marL="0" lvl="0" indent="0">
              <a:buNone/>
            </a:pPr>
            <a:r>
              <a:rPr lang="de-DE" dirty="0" smtClean="0"/>
              <a:t>-  Stadtausgang</a:t>
            </a:r>
            <a:endParaRPr lang="de-DE" dirty="0"/>
          </a:p>
          <a:p>
            <a:pPr marL="0" lvl="0" indent="0">
              <a:buNone/>
            </a:pPr>
            <a:r>
              <a:rPr lang="de-DE" dirty="0" smtClean="0"/>
              <a:t>-  Übernachtung </a:t>
            </a:r>
            <a:r>
              <a:rPr lang="de-DE" dirty="0"/>
              <a:t>außerhalb der </a:t>
            </a:r>
            <a:r>
              <a:rPr lang="de-DE" dirty="0" smtClean="0"/>
              <a:t>Klinik</a:t>
            </a:r>
            <a:endParaRPr lang="de-DE" dirty="0"/>
          </a:p>
          <a:p>
            <a:r>
              <a:rPr lang="de-DE" dirty="0" smtClean="0"/>
              <a:t>Art</a:t>
            </a:r>
            <a:r>
              <a:rPr lang="de-DE" dirty="0"/>
              <a:t>. 6 Abs. 1: Behandlung nach den Regeln der ärztlichen Kunst</a:t>
            </a:r>
          </a:p>
          <a:p>
            <a:r>
              <a:rPr lang="de-DE" dirty="0"/>
              <a:t>Art. 6 Abs. 2: Grundsatz der einverständlichen Behandlung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5117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 dirty="0" smtClean="0"/>
              <a:t>     BVerfG </a:t>
            </a:r>
            <a:r>
              <a:rPr lang="de-DE" altLang="de-DE" b="1" dirty="0"/>
              <a:t>vom </a:t>
            </a:r>
            <a:r>
              <a:rPr lang="de-DE" altLang="de-DE" b="1" dirty="0" smtClean="0"/>
              <a:t>23.3.2011 (</a:t>
            </a:r>
            <a:r>
              <a:rPr lang="de-DE" b="1" dirty="0"/>
              <a:t>NJW 2011, 2113 </a:t>
            </a:r>
            <a:r>
              <a:rPr lang="de-DE" b="1" dirty="0" smtClean="0"/>
              <a:t>= </a:t>
            </a:r>
            <a:br>
              <a:rPr lang="de-DE" b="1" dirty="0" smtClean="0"/>
            </a:br>
            <a:r>
              <a:rPr lang="de-DE" b="1" dirty="0"/>
              <a:t> </a:t>
            </a:r>
            <a:r>
              <a:rPr lang="de-DE" b="1" dirty="0" smtClean="0"/>
              <a:t>      </a:t>
            </a:r>
            <a:r>
              <a:rPr lang="de-DE" altLang="de-DE" b="1" dirty="0" smtClean="0"/>
              <a:t>R&amp;P  2011</a:t>
            </a:r>
            <a:r>
              <a:rPr lang="de-DE" altLang="de-DE" b="1" dirty="0"/>
              <a:t>, </a:t>
            </a:r>
            <a:r>
              <a:rPr lang="de-DE" altLang="de-DE" b="1" dirty="0" smtClean="0"/>
              <a:t>268) zur Zwangsbehandlung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endParaRPr lang="de-DE" altLang="de-DE" dirty="0" smtClean="0"/>
          </a:p>
          <a:p>
            <a:pPr>
              <a:lnSpc>
                <a:spcPct val="80000"/>
              </a:lnSpc>
            </a:pPr>
            <a:r>
              <a:rPr lang="de-DE" altLang="de-DE" dirty="0" smtClean="0"/>
              <a:t>Zwangsbehandlung </a:t>
            </a:r>
            <a:r>
              <a:rPr lang="de-DE" altLang="de-DE" dirty="0"/>
              <a:t>ist besonders schwerer Grundrechtseingriff, zum Erreichen des Vollzugsziels aber </a:t>
            </a:r>
            <a:r>
              <a:rPr lang="de-DE" altLang="de-DE"/>
              <a:t>nicht </a:t>
            </a:r>
            <a:r>
              <a:rPr lang="de-DE" altLang="de-DE" smtClean="0"/>
              <a:t>ausgeschlossen</a:t>
            </a:r>
            <a:endParaRPr lang="de-DE" altLang="de-DE" dirty="0"/>
          </a:p>
          <a:p>
            <a:pPr>
              <a:lnSpc>
                <a:spcPct val="80000"/>
              </a:lnSpc>
            </a:pPr>
            <a:r>
              <a:rPr lang="de-DE" altLang="de-DE" dirty="0"/>
              <a:t>Rechtfertigung nicht zum Schutz Dritter, sondern nur zur Wiederherstellung der freien Willensbestimmung des Betroffenen</a:t>
            </a:r>
          </a:p>
          <a:p>
            <a:pPr>
              <a:lnSpc>
                <a:spcPct val="80000"/>
              </a:lnSpc>
            </a:pPr>
            <a:r>
              <a:rPr lang="de-DE" altLang="de-DE" dirty="0"/>
              <a:t>Verhältnismäßigkeitsgrundsatz (Freiheit zur Krankheit, Folgenabwägung, genügend Zeit und kein Druck - Überzeugungsversuch)</a:t>
            </a:r>
          </a:p>
          <a:p>
            <a:pPr>
              <a:lnSpc>
                <a:spcPct val="80000"/>
              </a:lnSpc>
            </a:pPr>
            <a:r>
              <a:rPr lang="de-DE" altLang="de-DE" dirty="0"/>
              <a:t>Keine unverhältnismäßigen Belastungen</a:t>
            </a:r>
          </a:p>
          <a:p>
            <a:pPr>
              <a:lnSpc>
                <a:spcPct val="80000"/>
              </a:lnSpc>
            </a:pPr>
            <a:r>
              <a:rPr lang="de-DE" altLang="de-DE" dirty="0"/>
              <a:t>Verfahrensrechtliche Absicherungen</a:t>
            </a:r>
          </a:p>
          <a:p>
            <a:pPr>
              <a:lnSpc>
                <a:spcPct val="80000"/>
              </a:lnSpc>
            </a:pPr>
            <a:r>
              <a:rPr lang="de-DE" altLang="de-DE" dirty="0"/>
              <a:t>Bestimmtheitsgrundsatz</a:t>
            </a:r>
          </a:p>
          <a:p>
            <a:pPr>
              <a:lnSpc>
                <a:spcPct val="80000"/>
              </a:lnSpc>
            </a:pPr>
            <a:r>
              <a:rPr lang="de-DE" altLang="de-DE" dirty="0"/>
              <a:t>UN-BRK steht nicht entgegen (</a:t>
            </a:r>
            <a:r>
              <a:rPr lang="de-DE" altLang="de-DE" dirty="0" err="1"/>
              <a:t>str.</a:t>
            </a:r>
            <a:r>
              <a:rPr lang="de-DE" altLang="de-DE" dirty="0"/>
              <a:t>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0820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Zwangsbehandlung Anlasserkrankung (Art. 6)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Krankheitsbedingte Einsichtsunfähigkeit</a:t>
            </a:r>
          </a:p>
          <a:p>
            <a:r>
              <a:rPr lang="de-DE" dirty="0" smtClean="0"/>
              <a:t>Erreichen der Entlassungsfähigkeit oder zur Abwehr einer konkreten Gefahr für Leben oder Gesundheit des Untergebrachten</a:t>
            </a:r>
          </a:p>
          <a:p>
            <a:r>
              <a:rPr lang="de-DE" dirty="0" smtClean="0"/>
              <a:t>Überzeugungsversuch</a:t>
            </a:r>
          </a:p>
          <a:p>
            <a:r>
              <a:rPr lang="de-DE" dirty="0" smtClean="0"/>
              <a:t>Aufklärung und Ankündigung der Zwangsmaßnahme</a:t>
            </a:r>
          </a:p>
          <a:p>
            <a:pPr>
              <a:defRPr/>
            </a:pPr>
            <a:r>
              <a:rPr lang="de-DE" altLang="de-DE" dirty="0"/>
              <a:t>Zumutbarkeit und Alternativen, Nutzen-Risiko-Abwägung</a:t>
            </a:r>
          </a:p>
          <a:p>
            <a:pPr>
              <a:defRPr/>
            </a:pPr>
            <a:r>
              <a:rPr lang="de-DE" altLang="de-DE" dirty="0"/>
              <a:t>Behandlung ist nicht gefährlich</a:t>
            </a:r>
          </a:p>
          <a:p>
            <a:pPr>
              <a:defRPr/>
            </a:pPr>
            <a:r>
              <a:rPr lang="de-DE" altLang="de-DE" dirty="0"/>
              <a:t>Hinweis auf </a:t>
            </a:r>
            <a:r>
              <a:rPr lang="de-DE" altLang="de-DE" dirty="0" smtClean="0"/>
              <a:t>Rechtsschutzmöglichkeiten</a:t>
            </a:r>
            <a:endParaRPr lang="de-DE" altLang="de-DE" dirty="0"/>
          </a:p>
          <a:p>
            <a:pPr>
              <a:defRPr/>
            </a:pPr>
            <a:r>
              <a:rPr lang="de-DE" altLang="de-DE" dirty="0"/>
              <a:t>Problem: Zwangsbehandlung bei Drittgefährdung einwilligungsfähiger </a:t>
            </a:r>
            <a:r>
              <a:rPr lang="de-DE" altLang="de-DE" dirty="0" smtClean="0"/>
              <a:t>Personen (Art. 6 Abs. 6)</a:t>
            </a:r>
            <a:endParaRPr lang="de-DE" alt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1478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Verfahrensrechtliche Absicherung (Art.6 Abs.4)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Bei fehlender Einwilligung des Untergebrachten: Vorlage an die Strafvollstreckungskammer zur gerichtlichen Entscheidung</a:t>
            </a:r>
          </a:p>
          <a:p>
            <a:r>
              <a:rPr lang="de-DE" dirty="0" smtClean="0"/>
              <a:t>Entsprechende Geltung der §§ 109ff. StVollzG</a:t>
            </a:r>
          </a:p>
          <a:p>
            <a:r>
              <a:rPr lang="de-DE" dirty="0" smtClean="0"/>
              <a:t>Höchstdauer der Zwangsbehandlung 12 Wochen mit Verlängerungsmöglichkeit</a:t>
            </a:r>
          </a:p>
          <a:p>
            <a:r>
              <a:rPr lang="de-DE" dirty="0" smtClean="0"/>
              <a:t>Durchführung und Überwachung der Maßnahme durch Arzt</a:t>
            </a:r>
          </a:p>
          <a:p>
            <a:r>
              <a:rPr lang="de-DE" dirty="0" err="1" smtClean="0"/>
              <a:t>Beachtlichkeit</a:t>
            </a:r>
            <a:r>
              <a:rPr lang="de-DE" dirty="0" smtClean="0"/>
              <a:t> einer Patientenverfügung nach § 1901a Abs. 1 BGB</a:t>
            </a:r>
          </a:p>
          <a:p>
            <a:r>
              <a:rPr lang="de-DE" dirty="0" smtClean="0"/>
              <a:t>Bei Gefahr im Verzug: Gerichtliches Verfahren ist unverzüglich nachzuholen (Art. 6  Abs. 5)</a:t>
            </a:r>
          </a:p>
          <a:p>
            <a:r>
              <a:rPr lang="de-DE" dirty="0" smtClean="0"/>
              <a:t>Anforderungen an gerichtliche Entscheidung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4187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   Behandlung anderer Erkrankungen (Art. 7)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Anspruch auf Behandlung</a:t>
            </a:r>
          </a:p>
          <a:p>
            <a:r>
              <a:rPr lang="de-DE" dirty="0" smtClean="0"/>
              <a:t>Zwangsbehandlung nur zur Abwehr einer </a:t>
            </a:r>
            <a:r>
              <a:rPr lang="de-DE" dirty="0"/>
              <a:t>konkreten Gefahr für Leben oder Gesundheit des </a:t>
            </a:r>
            <a:r>
              <a:rPr lang="de-DE" dirty="0" smtClean="0"/>
              <a:t>Untergebrachten oder eines Dritten</a:t>
            </a:r>
          </a:p>
          <a:p>
            <a:r>
              <a:rPr lang="de-DE" dirty="0" smtClean="0"/>
              <a:t>Problem: Gesetzgebungskompetenz des Bundeslandes?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3667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                         </a:t>
            </a:r>
            <a:r>
              <a:rPr lang="de-DE" b="1" dirty="0" smtClean="0"/>
              <a:t>Überblick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Begriffe und Rechtsentwicklung</a:t>
            </a:r>
          </a:p>
          <a:p>
            <a:r>
              <a:rPr lang="de-DE" dirty="0" smtClean="0"/>
              <a:t>Rechtlicher Rahmen</a:t>
            </a:r>
          </a:p>
          <a:p>
            <a:r>
              <a:rPr lang="de-DE" dirty="0" smtClean="0"/>
              <a:t>Statistik</a:t>
            </a:r>
          </a:p>
          <a:p>
            <a:r>
              <a:rPr lang="de-DE" dirty="0" smtClean="0"/>
              <a:t>Grundlagen</a:t>
            </a:r>
            <a:endParaRPr lang="de-DE" dirty="0"/>
          </a:p>
          <a:p>
            <a:r>
              <a:rPr lang="de-DE" dirty="0" smtClean="0"/>
              <a:t>Behandlung und Zwangsbehandlung</a:t>
            </a:r>
          </a:p>
          <a:p>
            <a:r>
              <a:rPr lang="de-DE" dirty="0" smtClean="0"/>
              <a:t>Besuch, Außenkontakte, Vollzugslockerungen</a:t>
            </a:r>
          </a:p>
          <a:p>
            <a:r>
              <a:rPr lang="de-DE" dirty="0" smtClean="0"/>
              <a:t>Disziplinar- und Sicherungsmaßnahmen</a:t>
            </a:r>
          </a:p>
          <a:p>
            <a:r>
              <a:rPr lang="de-DE" dirty="0" smtClean="0"/>
              <a:t>Rechtsschutz und Verteidigung im Maßregelvollzug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46595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      </a:t>
            </a:r>
            <a:r>
              <a:rPr lang="de-DE" b="1" dirty="0" smtClean="0"/>
              <a:t>Besuch und Außenkontakte (Art. 12, 13)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Recht auf Besuch</a:t>
            </a:r>
          </a:p>
          <a:p>
            <a:r>
              <a:rPr lang="de-DE" dirty="0" smtClean="0"/>
              <a:t>Einschränkung des Rechts auf Besuch aus Gründen der Sicherheit oder des geordneten Zusammenlebens sowie zur Sicherung der Vollzugsziele</a:t>
            </a:r>
          </a:p>
          <a:p>
            <a:r>
              <a:rPr lang="de-DE" dirty="0" smtClean="0"/>
              <a:t>Untersagung, Durchsuchung, Überwachung</a:t>
            </a:r>
          </a:p>
          <a:p>
            <a:r>
              <a:rPr lang="de-DE" dirty="0" smtClean="0"/>
              <a:t>Recht auf Telefongespräche und Schriftwechsel: entsprechende Anwendung der Art. 25- 31 </a:t>
            </a:r>
            <a:r>
              <a:rPr lang="de-DE" dirty="0" err="1" smtClean="0"/>
              <a:t>BaySvVollzG</a:t>
            </a:r>
            <a:endParaRPr lang="de-DE" dirty="0" smtClean="0"/>
          </a:p>
          <a:p>
            <a:r>
              <a:rPr lang="de-DE" dirty="0" smtClean="0"/>
              <a:t>Art. 6 GG (BVerfG R&amp;P 2008, 223)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04887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             Vollzugslockerungen und Urlaub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Art. 16: Rechtsanspruch auf Vollzugslockerungen, wenn dies der Wiedereingliederung dient und keine Missbrauchsgefahr besteht (BVerfG R&amp;P 2007, 211 und 2012, 222)</a:t>
            </a:r>
          </a:p>
          <a:p>
            <a:r>
              <a:rPr lang="de-DE" dirty="0" smtClean="0"/>
              <a:t>Art. 17: Rechtsanspruch auf Urlaub (bis zu 2 Wochen/6 Wochen im Jahr)</a:t>
            </a:r>
          </a:p>
          <a:p>
            <a:r>
              <a:rPr lang="de-DE" dirty="0" smtClean="0"/>
              <a:t>Art. 18: Beurlaubung zum Zwecke des Probewohnens zur Vorbereitung der Entlassung (</a:t>
            </a:r>
            <a:r>
              <a:rPr lang="de-DE" dirty="0"/>
              <a:t>P</a:t>
            </a:r>
            <a:r>
              <a:rPr lang="de-DE" dirty="0" smtClean="0"/>
              <a:t>roblem: Übertragung von Zwangsbefugnisse auf private Einrichtungen)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40672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         Disziplinarmaßnahmen (Art. 22)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Pflichtenverstoß</a:t>
            </a:r>
          </a:p>
          <a:p>
            <a:r>
              <a:rPr lang="de-DE" dirty="0" smtClean="0"/>
              <a:t>Katalog der Disziplinarmaßnahmen</a:t>
            </a:r>
          </a:p>
          <a:p>
            <a:r>
              <a:rPr lang="de-DE" dirty="0" smtClean="0"/>
              <a:t>Zulässigkeit von Disziplinarmaßnahmen im Maßregelvollzug?</a:t>
            </a:r>
          </a:p>
          <a:p>
            <a:r>
              <a:rPr lang="de-DE" dirty="0" smtClean="0"/>
              <a:t>Verschulden?</a:t>
            </a:r>
          </a:p>
          <a:p>
            <a:r>
              <a:rPr lang="de-DE" dirty="0" smtClean="0"/>
              <a:t>Abgrenzung von Disziplinar- und Therapiemaßnahmen (Fernsehverbot)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92740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Besondere Sicherungsmaßnahmen (Art. 25,26)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Bei Anhaltspunkten für Fluchtgefahr, Gefahr von Gewalttätigkeiten und Gefahr einer Selbsttötung oder Selbstverletzung</a:t>
            </a:r>
          </a:p>
          <a:p>
            <a:r>
              <a:rPr lang="de-DE" dirty="0" smtClean="0"/>
              <a:t>Katalog der Sicherungsmaßnahmen: z.B. Überwachung, Beschränkung des Aufenthalts im Freien, Isolierung</a:t>
            </a:r>
          </a:p>
          <a:p>
            <a:r>
              <a:rPr lang="de-DE" dirty="0" smtClean="0"/>
              <a:t>Fixierung bis 24 Stunden mit ständiger Überwachung bei Gefahr </a:t>
            </a:r>
            <a:r>
              <a:rPr lang="de-DE" dirty="0"/>
              <a:t>von Gewalttätigkeiten und Gefahr einer Selbsttötung oder </a:t>
            </a:r>
            <a:r>
              <a:rPr lang="de-DE" dirty="0" smtClean="0"/>
              <a:t>Selbstverletzung</a:t>
            </a:r>
          </a:p>
          <a:p>
            <a:r>
              <a:rPr lang="de-DE" dirty="0" smtClean="0"/>
              <a:t>Bei Fixierung: vorherige Entscheidung der Strafvollstreckungskammer, es sei denn Gefahr im Verzug</a:t>
            </a:r>
          </a:p>
          <a:p>
            <a:r>
              <a:rPr lang="de-DE" dirty="0" smtClean="0"/>
              <a:t>Problem: Abgrenzung zu Art. 6 und 7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80535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        Entlassungsvorbereitung (Art. 35)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de-DE" dirty="0" smtClean="0"/>
          </a:p>
          <a:p>
            <a:r>
              <a:rPr lang="de-DE" dirty="0" smtClean="0"/>
              <a:t>Pflicht zur Beendigung der Unterbringung durch Verständigung der Vollstreckungsbehörde</a:t>
            </a:r>
          </a:p>
          <a:p>
            <a:r>
              <a:rPr lang="de-DE" dirty="0" smtClean="0"/>
              <a:t>Vorbereitung der Entlassung durch Vollzugslockerungen (Art. 16 Abs. 1 Satz 2)</a:t>
            </a:r>
          </a:p>
          <a:p>
            <a:r>
              <a:rPr lang="de-DE" dirty="0" smtClean="0"/>
              <a:t>Hinwirkung auf ambulante Behandlung insbesondere durch forensische Ambulanzen nach Entlassung</a:t>
            </a:r>
            <a:endParaRPr lang="de-DE" dirty="0"/>
          </a:p>
          <a:p>
            <a:r>
              <a:rPr lang="de-DE" dirty="0" smtClean="0"/>
              <a:t>Minimierungsgebot (BVerfG NJW 2011, 1931 = R&amp;P 2011, 177: Ausreichendes Angebot an Einrichtungen für die Zeit nach Entlassung muss gewährleistet sein; </a:t>
            </a:r>
            <a:r>
              <a:rPr lang="de-DE" smtClean="0"/>
              <a:t>OLG München R&amp;P 2013, 41)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12637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        Maßregelvollzug </a:t>
            </a:r>
            <a:r>
              <a:rPr lang="de-DE" b="1" dirty="0"/>
              <a:t>und Sozialrecht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Leistungen </a:t>
            </a:r>
            <a:r>
              <a:rPr lang="de-DE" dirty="0"/>
              <a:t>der Krankenversicherung ruhen (§ 16 Abs. 1 Nr. 4 SGB V)</a:t>
            </a:r>
          </a:p>
          <a:p>
            <a:r>
              <a:rPr lang="de-DE" dirty="0"/>
              <a:t>Anspruch auf Leistungen nach dem SGB II (§ 7 Abs. 4 SGB II)? </a:t>
            </a:r>
          </a:p>
          <a:p>
            <a:r>
              <a:rPr lang="de-DE" dirty="0"/>
              <a:t>Anspruch auf Leistungen nach dem SGB XII (Barbetrag)?</a:t>
            </a:r>
          </a:p>
          <a:p>
            <a:r>
              <a:rPr lang="de-DE" dirty="0"/>
              <a:t>Sozialversicherungspflicht im Maßregelvollzug?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65784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                           </a:t>
            </a:r>
            <a:r>
              <a:rPr lang="de-DE" b="1" dirty="0" smtClean="0"/>
              <a:t>Organisation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Art. 45: Zuständigkeit der Bezirke</a:t>
            </a:r>
          </a:p>
          <a:p>
            <a:r>
              <a:rPr lang="de-DE" dirty="0" smtClean="0"/>
              <a:t>Art. 46: Übertragung auf Kommunalunternehmen und Gesellschaft mit beschränkter Haftung  in Trägerschaft der Bezirke möglich (formelle Privatisierung)</a:t>
            </a:r>
          </a:p>
          <a:p>
            <a:r>
              <a:rPr lang="de-DE" dirty="0" smtClean="0"/>
              <a:t>Art. 47, 48: Personelle Ausstattung und Leitung der Maßregelvollzugseinrichtungen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24416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 </a:t>
            </a:r>
            <a:r>
              <a:rPr lang="de-DE" b="1" dirty="0" smtClean="0"/>
              <a:t>Vollzug der einstweiligen Unterbringung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77141"/>
            <a:ext cx="10515600" cy="4351338"/>
          </a:xfrm>
        </p:spPr>
        <p:txBody>
          <a:bodyPr/>
          <a:lstStyle/>
          <a:p>
            <a:endParaRPr lang="de-DE" dirty="0" smtClean="0"/>
          </a:p>
          <a:p>
            <a:r>
              <a:rPr lang="de-DE" dirty="0" smtClean="0"/>
              <a:t> Art. 37: Schutz der Allgemeinheit, Sicherung des Verfahrens, Gegenwirkungsgrundsatz</a:t>
            </a:r>
          </a:p>
          <a:p>
            <a:r>
              <a:rPr lang="de-DE" dirty="0" smtClean="0"/>
              <a:t>Art. 41: Entsprechende Anwendbarkeit wesentlicher Teile des </a:t>
            </a:r>
            <a:r>
              <a:rPr lang="de-DE" dirty="0" err="1" smtClean="0"/>
              <a:t>BayMRVG</a:t>
            </a:r>
            <a:endParaRPr lang="de-DE" dirty="0" smtClean="0"/>
          </a:p>
          <a:p>
            <a:r>
              <a:rPr lang="de-DE" dirty="0" smtClean="0"/>
              <a:t>Problem: Unschuldsvermutung und </a:t>
            </a:r>
            <a:r>
              <a:rPr lang="de-DE" dirty="0"/>
              <a:t>Z</a:t>
            </a:r>
            <a:r>
              <a:rPr lang="de-DE" dirty="0" smtClean="0"/>
              <a:t>wangsbehandlung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3493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                  </a:t>
            </a:r>
            <a:r>
              <a:rPr lang="de-DE" b="1" dirty="0" smtClean="0"/>
              <a:t>Akteneinsicht (Art. 33)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Anspruch auf unentgeltliche Akteneinsicht (BVerfG R&amp;P 2006, 94)</a:t>
            </a:r>
          </a:p>
          <a:p>
            <a:r>
              <a:rPr lang="de-DE" dirty="0" smtClean="0"/>
              <a:t>Einschränkung bei überwiegenden schutzwürdigen Interessen Dritter oder erheblichen Nachteilen für die Gesundheit und Therapieaussicht des Untergebrachten</a:t>
            </a:r>
          </a:p>
          <a:p>
            <a:r>
              <a:rPr lang="de-DE" dirty="0" smtClean="0"/>
              <a:t>Akteneinsicht im Vollstreckungsverfahren nach Grundsätzen der StPO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63004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       </a:t>
            </a:r>
            <a:r>
              <a:rPr lang="de-DE" b="1" dirty="0" smtClean="0"/>
              <a:t>Rechtsschutz im Maßregelvollzug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§ 109 StVollzG: Antrag auf gerichtliche Entscheidung gegen Maßnahmen zur Regelung einzelner Angelegenheiten auf dem Gebiet des Maßregelvollzugs (Problem: Realakte)</a:t>
            </a:r>
          </a:p>
          <a:p>
            <a:r>
              <a:rPr lang="de-DE" dirty="0" smtClean="0"/>
              <a:t>§§  110 StVollzG, 87b GVG: Zuständigkeit der Strafvollstreckungskammer</a:t>
            </a:r>
          </a:p>
          <a:p>
            <a:r>
              <a:rPr lang="de-DE" dirty="0" smtClean="0"/>
              <a:t>§ 112 StVollzG: Frist: 2 Wochen nach Zustellung oder schriftlicher </a:t>
            </a:r>
            <a:r>
              <a:rPr lang="de-DE" dirty="0"/>
              <a:t>B</a:t>
            </a:r>
            <a:r>
              <a:rPr lang="de-DE" dirty="0" smtClean="0"/>
              <a:t>ekanntgabe  der Maßnahme oder ihrer Ablehnung, Form: schriftlich oder zur Niederschrift der Geschäftsstelle</a:t>
            </a:r>
          </a:p>
          <a:p>
            <a:r>
              <a:rPr lang="de-DE" dirty="0" smtClean="0"/>
              <a:t>Anfechtungs-, Verpflichtungs-, Vornahme und Unterlassungsantrag, Feststellung der Rechtswidrigkeit bei Erledigung</a:t>
            </a:r>
          </a:p>
          <a:p>
            <a:r>
              <a:rPr lang="de-DE" dirty="0" smtClean="0"/>
              <a:t>§ 115 StVollzG: Gerichtliche Entscheidung durch Beschluss</a:t>
            </a:r>
          </a:p>
          <a:p>
            <a:r>
              <a:rPr lang="de-DE" dirty="0" smtClean="0"/>
              <a:t>§ 116 StVollzG: Rechtsbeschwerde zum OLG</a:t>
            </a:r>
          </a:p>
          <a:p>
            <a:r>
              <a:rPr lang="de-DE" dirty="0" smtClean="0"/>
              <a:t>§ 121 StVollzG: Kosten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9076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                                  Begriffe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§ 11 Abs. 1 Nr. 8 StGB: Maßnahmen</a:t>
            </a:r>
          </a:p>
          <a:p>
            <a:r>
              <a:rPr lang="de-DE" dirty="0" smtClean="0"/>
              <a:t>§ 61 StGB: Maßregeln der Besserung und Sicherung</a:t>
            </a:r>
          </a:p>
          <a:p>
            <a:r>
              <a:rPr lang="de-DE" dirty="0" smtClean="0"/>
              <a:t>§ 63 StGB: Unterbringung in einem psychiatrischen Krankenhaus</a:t>
            </a:r>
          </a:p>
          <a:p>
            <a:r>
              <a:rPr lang="de-DE" dirty="0" smtClean="0"/>
              <a:t>§ 64 StGB: Unterbringung in einer Entziehungsanstalt</a:t>
            </a:r>
          </a:p>
          <a:p>
            <a:r>
              <a:rPr lang="de-DE" dirty="0" smtClean="0"/>
              <a:t>§ 126a StPO: Einstweilige Unterbringung</a:t>
            </a:r>
          </a:p>
          <a:p>
            <a:r>
              <a:rPr lang="de-DE" dirty="0" smtClean="0"/>
              <a:t>Gesetz über den Vollzug der Maßregeln der Besserung und Sicherung sowie der einstweiligen Unterbringung (</a:t>
            </a:r>
            <a:r>
              <a:rPr lang="de-DE" dirty="0" err="1" smtClean="0"/>
              <a:t>BayMRVG</a:t>
            </a:r>
            <a:r>
              <a:rPr lang="de-DE" dirty="0" smtClean="0"/>
              <a:t>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57852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         </a:t>
            </a:r>
            <a:r>
              <a:rPr lang="de-DE" b="1" dirty="0" smtClean="0"/>
              <a:t>Verteidigung im Maßregelvollzug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Verteidigung im Vollstreckungsverfahren</a:t>
            </a:r>
          </a:p>
          <a:p>
            <a:r>
              <a:rPr lang="de-DE" dirty="0" smtClean="0"/>
              <a:t>Vertretung im Vollzugsverfahren</a:t>
            </a:r>
          </a:p>
          <a:p>
            <a:r>
              <a:rPr lang="de-DE" dirty="0" smtClean="0"/>
              <a:t>Pflichtverteidigung oder Beiordnung im Wege der Prozesskostenhilfe (§ 120 Abs. 2 StVollzG)?</a:t>
            </a:r>
          </a:p>
          <a:p>
            <a:r>
              <a:rPr lang="de-DE" dirty="0"/>
              <a:t>BVerfG </a:t>
            </a:r>
            <a:r>
              <a:rPr lang="de-DE" dirty="0" smtClean="0"/>
              <a:t>NJW 2011, 1931 = R&amp;P </a:t>
            </a:r>
            <a:r>
              <a:rPr lang="de-DE" dirty="0"/>
              <a:t>2011, </a:t>
            </a:r>
            <a:r>
              <a:rPr lang="de-DE" dirty="0" smtClean="0"/>
              <a:t>177: Rechtsschutz und Unterstützungsgebot</a:t>
            </a:r>
          </a:p>
          <a:p>
            <a:r>
              <a:rPr lang="de-DE" dirty="0" smtClean="0"/>
              <a:t>Streitwert in der Regel 5000 EURO</a:t>
            </a:r>
          </a:p>
          <a:p>
            <a:r>
              <a:rPr lang="de-DE" dirty="0" smtClean="0"/>
              <a:t>Problem: Überprüfung von Ermessensentscheidungen, unbestimmten Rechtsbegriffen und ärztlichen Maßnahmen</a:t>
            </a:r>
          </a:p>
          <a:p>
            <a:r>
              <a:rPr lang="de-DE" dirty="0" smtClean="0"/>
              <a:t>Zusammenspiel von Vollzugs- und Vollstreckungsverfahren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04426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Literatur: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Volckart</a:t>
            </a:r>
            <a:r>
              <a:rPr lang="de-DE" dirty="0" smtClean="0"/>
              <a:t>/ </a:t>
            </a:r>
            <a:r>
              <a:rPr lang="de-DE" dirty="0" err="1" smtClean="0"/>
              <a:t>Grünebaum</a:t>
            </a:r>
            <a:r>
              <a:rPr lang="de-DE" dirty="0" smtClean="0"/>
              <a:t>, Maßregelvollzug, 7. Aufl.2009</a:t>
            </a:r>
          </a:p>
          <a:p>
            <a:r>
              <a:rPr lang="de-DE" dirty="0" err="1" smtClean="0"/>
              <a:t>Kammeier</a:t>
            </a:r>
            <a:r>
              <a:rPr lang="de-DE" dirty="0" smtClean="0"/>
              <a:t> (Hrsg.), Maßregelvollzugsrecht, 3. Aufl. 2010 (Neuauflage 2016)</a:t>
            </a:r>
          </a:p>
          <a:p>
            <a:r>
              <a:rPr lang="de-DE" dirty="0" err="1" smtClean="0"/>
              <a:t>Volckart</a:t>
            </a:r>
            <a:r>
              <a:rPr lang="de-DE" dirty="0" smtClean="0"/>
              <a:t>/</a:t>
            </a:r>
            <a:r>
              <a:rPr lang="de-DE" dirty="0" err="1" smtClean="0"/>
              <a:t>Pollähne</a:t>
            </a:r>
            <a:r>
              <a:rPr lang="de-DE" dirty="0" smtClean="0"/>
              <a:t>, Verteidigung in Vollstreckung und Vollzug, 5. Aufl. 2014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3414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                      Rechtsentwicklung I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  <a:p>
            <a:r>
              <a:rPr lang="de-DE" dirty="0" smtClean="0"/>
              <a:t>Strafvollzugsentscheidung des BVerfG NJW 1972, 811: Abschied vom besonderen Gewaltverhältnis</a:t>
            </a:r>
          </a:p>
          <a:p>
            <a:r>
              <a:rPr lang="de-DE" dirty="0" smtClean="0"/>
              <a:t>Strafvollzugsgesetz vom 16. 3. 1976</a:t>
            </a:r>
          </a:p>
          <a:p>
            <a:r>
              <a:rPr lang="de-DE" dirty="0" err="1" smtClean="0"/>
              <a:t>BayStVollzG</a:t>
            </a:r>
            <a:r>
              <a:rPr lang="de-DE" dirty="0" smtClean="0"/>
              <a:t> vom 10. 12. 2007</a:t>
            </a:r>
          </a:p>
          <a:p>
            <a:r>
              <a:rPr lang="de-DE" dirty="0" err="1" smtClean="0"/>
              <a:t>BaySvVollzG</a:t>
            </a:r>
            <a:r>
              <a:rPr lang="de-DE" dirty="0" smtClean="0"/>
              <a:t> vom 22. 5. 2013</a:t>
            </a:r>
          </a:p>
        </p:txBody>
      </p:sp>
    </p:spTree>
    <p:extLst>
      <p:ext uri="{BB962C8B-B14F-4D97-AF65-F5344CB8AC3E}">
        <p14:creationId xmlns:p14="http://schemas.microsoft.com/office/powerpoint/2010/main" val="2043499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                   </a:t>
            </a:r>
            <a:r>
              <a:rPr lang="de-DE" b="1" dirty="0" smtClean="0"/>
              <a:t>Rechtsentwicklung II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de-DE" dirty="0" smtClean="0"/>
          </a:p>
          <a:p>
            <a:r>
              <a:rPr lang="de-DE" dirty="0" smtClean="0"/>
              <a:t>Bayerisches </a:t>
            </a:r>
            <a:r>
              <a:rPr lang="de-DE" dirty="0"/>
              <a:t>Unterbringungsgesetz vom 5. 4. 1992 (Art. 28)</a:t>
            </a:r>
          </a:p>
          <a:p>
            <a:r>
              <a:rPr lang="de-DE" dirty="0"/>
              <a:t>BVerfG vom 23. 3. 2011 (NJW 2011, 2113 = R&amp;P 2011, 168): fehlende Rechtsgrundlage für Zwangsbehandlung im Maßregelvollzug</a:t>
            </a:r>
          </a:p>
          <a:p>
            <a:r>
              <a:rPr lang="de-DE" dirty="0"/>
              <a:t>Bayerisches Maßregelvollzugsgesetz vom 17. 7. </a:t>
            </a:r>
            <a:r>
              <a:rPr lang="de-DE" dirty="0" smtClean="0"/>
              <a:t>2015 (</a:t>
            </a:r>
            <a:r>
              <a:rPr lang="de-DE" dirty="0"/>
              <a:t>I</a:t>
            </a:r>
            <a:r>
              <a:rPr lang="de-DE" dirty="0" smtClean="0"/>
              <a:t>nkrafttreten   1. 8. 2015)</a:t>
            </a:r>
          </a:p>
          <a:p>
            <a:r>
              <a:rPr lang="de-DE" dirty="0" smtClean="0"/>
              <a:t>Vorläufige Vollzugshinweise vom 29. 7. 2015</a:t>
            </a:r>
            <a:endParaRPr lang="de-DE" dirty="0"/>
          </a:p>
          <a:p>
            <a:r>
              <a:rPr lang="de-DE" dirty="0"/>
              <a:t>(Bayerisches </a:t>
            </a:r>
            <a:r>
              <a:rPr lang="de-DE" dirty="0" err="1"/>
              <a:t>PsychKHG</a:t>
            </a:r>
            <a:r>
              <a:rPr lang="de-DE" dirty="0"/>
              <a:t> 2016</a:t>
            </a:r>
            <a:r>
              <a:rPr lang="de-DE" dirty="0" smtClean="0"/>
              <a:t>)</a:t>
            </a:r>
          </a:p>
          <a:p>
            <a:r>
              <a:rPr lang="de-DE" dirty="0" smtClean="0"/>
              <a:t>Trennung von Maßregelvollzug und Unterbringung psychisch kranker Menschen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58411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                 </a:t>
            </a:r>
            <a:r>
              <a:rPr lang="de-DE" b="1" dirty="0" smtClean="0"/>
              <a:t>Rechtlicher Rahmen I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§ 63 StGB: Rechtswidrige Tat im Zustand der Schuldunfähigkeit (§ 20 StGB) oder verminderten Schuldfähigkeit (§ 21 StGB) sowie Erwartung erheblicher rechtswidriger Taten und Allgemeingefahr</a:t>
            </a:r>
          </a:p>
          <a:p>
            <a:r>
              <a:rPr lang="de-DE" dirty="0" smtClean="0"/>
              <a:t>§ 64 StGB: Rechtswidrige Tat  infolge eines Hanges, alkoholische Getränke oder andere berauschende Mittel im Übermaß zu sich zu nehmen, sowie Erwartung rechtswidriger Taten sowie Erfolgsaussicht der Behandlung</a:t>
            </a:r>
          </a:p>
          <a:p>
            <a:r>
              <a:rPr lang="de-DE" dirty="0" smtClean="0"/>
              <a:t>Präventive Unterbringung auf der Grundlage einer Prognoseentscheidung</a:t>
            </a:r>
          </a:p>
          <a:p>
            <a:r>
              <a:rPr lang="de-DE" dirty="0" smtClean="0"/>
              <a:t>Unterbringung als Sonderopfer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232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                </a:t>
            </a:r>
            <a:r>
              <a:rPr lang="de-DE" b="1" dirty="0" smtClean="0"/>
              <a:t>Rechtlicher Rahmen II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Unterbringung nach § 63 StGB (derzeit) unbefristet, Überprüfung mindestens einmal jährlich (§ 67e Abs. 2 StGB)</a:t>
            </a:r>
          </a:p>
          <a:p>
            <a:r>
              <a:rPr lang="de-DE" dirty="0" smtClean="0"/>
              <a:t>Unterbringung nach § 64 StGB auf 2 Jahre befristet (mit Verlängerungsmöglichkeit), </a:t>
            </a:r>
            <a:r>
              <a:rPr lang="de-DE" dirty="0"/>
              <a:t>Überprüfung mindestens einmal </a:t>
            </a:r>
            <a:r>
              <a:rPr lang="de-DE" dirty="0" smtClean="0"/>
              <a:t>halbjährlich </a:t>
            </a:r>
            <a:r>
              <a:rPr lang="de-DE" dirty="0"/>
              <a:t>(§ 67e Abs. 2 StGB</a:t>
            </a:r>
            <a:r>
              <a:rPr lang="de-DE" dirty="0" smtClean="0"/>
              <a:t>)</a:t>
            </a:r>
          </a:p>
          <a:p>
            <a:r>
              <a:rPr lang="de-DE" dirty="0" smtClean="0"/>
              <a:t>Aussetzung zur Bewährung, wenn außerhalb des </a:t>
            </a:r>
            <a:r>
              <a:rPr lang="de-DE" b="1" dirty="0" smtClean="0"/>
              <a:t>Maßregelvollzugs</a:t>
            </a:r>
            <a:r>
              <a:rPr lang="de-DE" dirty="0" smtClean="0"/>
              <a:t> keine rechtswidrigen Taten mehr zu erwarten sind (§ 67d Abs. 2 StGB)</a:t>
            </a:r>
          </a:p>
          <a:p>
            <a:r>
              <a:rPr lang="de-DE" dirty="0" err="1" smtClean="0"/>
              <a:t>Erledigterklärung</a:t>
            </a:r>
            <a:r>
              <a:rPr lang="de-DE" dirty="0" smtClean="0"/>
              <a:t> bei Unverhältnismäßigkeit (§ 67d Abs. 6 StGB)</a:t>
            </a:r>
          </a:p>
          <a:p>
            <a:r>
              <a:rPr lang="de-DE" b="1" dirty="0" smtClean="0"/>
              <a:t>Vollstreckungsrecht („ob“) – Vollzugsrecht („wie“)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863505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                 Rechtlicher Rahmen III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Anordnung der Weitergeltung von Teilen des StVollzG in Art. 208 </a:t>
            </a:r>
            <a:r>
              <a:rPr lang="de-DE" dirty="0" err="1" smtClean="0"/>
              <a:t>BayStVollzG</a:t>
            </a:r>
            <a:endParaRPr lang="de-DE" dirty="0" smtClean="0"/>
          </a:p>
          <a:p>
            <a:r>
              <a:rPr lang="de-DE" dirty="0" smtClean="0"/>
              <a:t>§§ 136 und 137 StVollzG werden durch das </a:t>
            </a:r>
            <a:r>
              <a:rPr lang="de-DE" dirty="0" err="1" smtClean="0"/>
              <a:t>BayMRVG</a:t>
            </a:r>
            <a:r>
              <a:rPr lang="de-DE" dirty="0" smtClean="0"/>
              <a:t> ersetzt</a:t>
            </a:r>
          </a:p>
          <a:p>
            <a:r>
              <a:rPr lang="de-DE" dirty="0" smtClean="0"/>
              <a:t>§§ 109 - 121 StVollzG (Gerichtliches Verfahren im Maßregelvollzugsangelegenheiten) gelten weiter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4715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                   </a:t>
            </a:r>
            <a:r>
              <a:rPr lang="de-DE" b="1" dirty="0" smtClean="0"/>
              <a:t>Rechtlicher Rahmen IV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Gesetzentwurf der Bundesregierung zur Novellierung des Rechts der Unterbringung in einem psychiatrischen Krankenhaus gemäß § 63 StGB vom 4. 11. 2015</a:t>
            </a:r>
          </a:p>
          <a:p>
            <a:r>
              <a:rPr lang="de-DE" dirty="0" smtClean="0"/>
              <a:t>Änderungen im StGB zur Konkretisierung des Verhältnismäßigkeitsgrundsatzes auf der Grundlage der Rechtsprechung</a:t>
            </a:r>
          </a:p>
          <a:p>
            <a:r>
              <a:rPr lang="de-DE" dirty="0" smtClean="0"/>
              <a:t>Änderungen in der StPO zur Begutachtung im Überprüfungsverfahren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91262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1613</Words>
  <Application>Microsoft Office PowerPoint</Application>
  <PresentationFormat>Breitbild</PresentationFormat>
  <Paragraphs>209</Paragraphs>
  <Slides>31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Office Theme</vt:lpstr>
      <vt:lpstr>Das neue Maßnahmerecht in Bayern</vt:lpstr>
      <vt:lpstr>                           Überblick</vt:lpstr>
      <vt:lpstr>                                  Begriffe</vt:lpstr>
      <vt:lpstr>                      Rechtsentwicklung I</vt:lpstr>
      <vt:lpstr>                     Rechtsentwicklung II</vt:lpstr>
      <vt:lpstr>                   Rechtlicher Rahmen I</vt:lpstr>
      <vt:lpstr>                  Rechtlicher Rahmen II</vt:lpstr>
      <vt:lpstr>                 Rechtlicher Rahmen III</vt:lpstr>
      <vt:lpstr>                     Rechtlicher Rahmen IV</vt:lpstr>
      <vt:lpstr>                   Maßregelvollzugsstatistik</vt:lpstr>
      <vt:lpstr>     Praxis des Maßregelvollzugs in Bayern</vt:lpstr>
      <vt:lpstr>            BayMRVG: Gesetzesaufbau</vt:lpstr>
      <vt:lpstr>                Anwendungsbereich (Art. 1)</vt:lpstr>
      <vt:lpstr>       Ziele und Grundsätze, Rechtsstellung</vt:lpstr>
      <vt:lpstr>                            Behandlung</vt:lpstr>
      <vt:lpstr>     BVerfG vom 23.3.2011 (NJW 2011, 2113 =         R&amp;P  2011, 268) zur Zwangsbehandlung</vt:lpstr>
      <vt:lpstr>Zwangsbehandlung Anlasserkrankung (Art. 6) </vt:lpstr>
      <vt:lpstr>Verfahrensrechtliche Absicherung (Art.6 Abs.4)</vt:lpstr>
      <vt:lpstr>   Behandlung anderer Erkrankungen (Art. 7)</vt:lpstr>
      <vt:lpstr>        Besuch und Außenkontakte (Art. 12, 13)</vt:lpstr>
      <vt:lpstr>             Vollzugslockerungen und Urlaub</vt:lpstr>
      <vt:lpstr>         Disziplinarmaßnahmen (Art. 22)</vt:lpstr>
      <vt:lpstr>Besondere Sicherungsmaßnahmen (Art. 25,26)</vt:lpstr>
      <vt:lpstr>        Entlassungsvorbereitung (Art. 35)</vt:lpstr>
      <vt:lpstr>        Maßregelvollzug und Sozialrecht</vt:lpstr>
      <vt:lpstr>                             Organisation</vt:lpstr>
      <vt:lpstr>   Vollzug der einstweiligen Unterbringung</vt:lpstr>
      <vt:lpstr>                    Akteneinsicht (Art. 33)</vt:lpstr>
      <vt:lpstr>         Rechtsschutz im Maßregelvollzug</vt:lpstr>
      <vt:lpstr>           Verteidigung im Maßregelvollzug</vt:lpstr>
      <vt:lpstr>Literatur: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neue Maßnahmerecht in Bayern</dc:title>
  <dc:creator>Marschner</dc:creator>
  <cp:lastModifiedBy>Kanzlei</cp:lastModifiedBy>
  <cp:revision>60</cp:revision>
  <dcterms:created xsi:type="dcterms:W3CDTF">2015-12-29T08:45:36Z</dcterms:created>
  <dcterms:modified xsi:type="dcterms:W3CDTF">2016-01-19T09:51:23Z</dcterms:modified>
</cp:coreProperties>
</file>